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9" r:id="rId2"/>
    <p:sldId id="342" r:id="rId3"/>
    <p:sldId id="341" r:id="rId4"/>
    <p:sldId id="343" r:id="rId5"/>
    <p:sldId id="357" r:id="rId6"/>
    <p:sldId id="353" r:id="rId7"/>
    <p:sldId id="358" r:id="rId8"/>
    <p:sldId id="359" r:id="rId9"/>
    <p:sldId id="360" r:id="rId10"/>
    <p:sldId id="361" r:id="rId11"/>
    <p:sldId id="362" r:id="rId12"/>
    <p:sldId id="363" r:id="rId13"/>
    <p:sldId id="364" r:id="rId14"/>
  </p:sldIdLst>
  <p:sldSz cx="9144000" cy="6858000" type="screen4x3"/>
  <p:notesSz cx="4416425" cy="66484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Section par défaut" id="{B1261C16-073F-4AED-822D-B4310DA50AB3}">
          <p14:sldIdLst>
            <p14:sldId id="279"/>
            <p14:sldId id="342"/>
            <p14:sldId id="341"/>
            <p14:sldId id="343"/>
            <p14:sldId id="357"/>
            <p14:sldId id="353"/>
            <p14:sldId id="358"/>
            <p14:sldId id="359"/>
            <p14:sldId id="360"/>
            <p14:sldId id="361"/>
            <p14:sldId id="362"/>
            <p14:sldId id="363"/>
            <p14:sldId id="36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121"/>
    <a:srgbClr val="FBD0C9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58" autoAdjust="0"/>
    <p:restoredTop sz="95678" autoAdjust="0"/>
  </p:normalViewPr>
  <p:slideViewPr>
    <p:cSldViewPr>
      <p:cViewPr>
        <p:scale>
          <a:sx n="75" d="100"/>
          <a:sy n="75" d="100"/>
        </p:scale>
        <p:origin x="-2892" y="-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616" y="-84"/>
      </p:cViewPr>
      <p:guideLst>
        <p:guide orient="horz" pos="2094"/>
        <p:guide pos="139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14525" cy="331788"/>
          </a:xfrm>
          <a:prstGeom prst="rect">
            <a:avLst/>
          </a:prstGeom>
        </p:spPr>
        <p:txBody>
          <a:bodyPr vert="horz" lIns="62746" tIns="31373" rIns="62746" bIns="3137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2501900" y="0"/>
            <a:ext cx="1912938" cy="331788"/>
          </a:xfrm>
          <a:prstGeom prst="rect">
            <a:avLst/>
          </a:prstGeom>
        </p:spPr>
        <p:txBody>
          <a:bodyPr vert="horz" lIns="62746" tIns="31373" rIns="62746" bIns="3137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9E6A28C6-2A83-40CC-AC62-5FB68ED093AA}" type="datetimeFigureOut">
              <a:rPr lang="en-US"/>
              <a:pPr>
                <a:defRPr/>
              </a:pPr>
              <a:t>6/29/2016</a:t>
            </a:fld>
            <a:endParaRPr lang="en-US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546100" y="498475"/>
            <a:ext cx="3324225" cy="2493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746" tIns="31373" rIns="62746" bIns="31373" rtlCol="0" anchor="ctr"/>
          <a:lstStyle/>
          <a:p>
            <a:pPr lvl="0"/>
            <a:endParaRPr lang="en-US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41325" y="3157538"/>
            <a:ext cx="3533775" cy="2992437"/>
          </a:xfrm>
          <a:prstGeom prst="rect">
            <a:avLst/>
          </a:prstGeom>
        </p:spPr>
        <p:txBody>
          <a:bodyPr vert="horz" lIns="62746" tIns="31373" rIns="62746" bIns="31373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315075"/>
            <a:ext cx="1914525" cy="331788"/>
          </a:xfrm>
          <a:prstGeom prst="rect">
            <a:avLst/>
          </a:prstGeom>
        </p:spPr>
        <p:txBody>
          <a:bodyPr vert="horz" lIns="62746" tIns="31373" rIns="62746" bIns="3137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2501900" y="6315075"/>
            <a:ext cx="1912938" cy="331788"/>
          </a:xfrm>
          <a:prstGeom prst="rect">
            <a:avLst/>
          </a:prstGeom>
        </p:spPr>
        <p:txBody>
          <a:bodyPr vert="horz" lIns="62746" tIns="31373" rIns="62746" bIns="3137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7E9B6B50-4462-438E-9C36-250EC0290994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551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0724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F214FA-90EB-42E1-B1F6-DDA10F1E366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694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56EE6-69ED-4CA7-A8E8-E8F35A266859}" type="datetimeFigureOut">
              <a:rPr lang="en-US"/>
              <a:pPr>
                <a:defRPr/>
              </a:pPr>
              <a:t>6/29/2016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04EA1-AB94-4AA7-AADC-B5F94CA140AF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F860E-79A0-47EF-A381-510B41703313}" type="datetimeFigureOut">
              <a:rPr lang="en-US"/>
              <a:pPr>
                <a:defRPr/>
              </a:pPr>
              <a:t>6/29/2016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A0932-05C2-442D-BB8A-99541095C96F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3" y="366713"/>
            <a:ext cx="4476751" cy="78009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B4C2F-516C-47ED-83B9-31AC70D41964}" type="datetimeFigureOut">
              <a:rPr lang="en-US"/>
              <a:pPr>
                <a:defRPr/>
              </a:pPr>
              <a:t>6/29/2016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31A00-A98A-4696-B0E7-248816E4CC56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E924F-907B-4762-8326-B67063509046}" type="datetimeFigureOut">
              <a:rPr lang="en-US"/>
              <a:pPr>
                <a:defRPr/>
              </a:pPr>
              <a:t>6/29/2016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B6D67-4245-4DFE-9449-7B50432ABA87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45D0C-72E6-44F3-A2D9-2D1D27D34844}" type="datetimeFigureOut">
              <a:rPr lang="en-US"/>
              <a:pPr>
                <a:defRPr/>
              </a:pPr>
              <a:t>6/29/2016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FD899-7F4C-4459-8E9A-55AF02F8411B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3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3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B814F-2D52-4624-B367-16A95DF38D1D}" type="datetimeFigureOut">
              <a:rPr lang="en-US"/>
              <a:pPr>
                <a:defRPr/>
              </a:pPr>
              <a:t>6/29/2016</a:t>
            </a:fld>
            <a:endParaRPr lang="en-US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6CD60-3A49-44A0-9572-5180082F22BF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F50FF-3E1D-4ABE-B2BE-C3C6F8840747}" type="datetimeFigureOut">
              <a:rPr lang="en-US"/>
              <a:pPr>
                <a:defRPr/>
              </a:pPr>
              <a:t>6/29/2016</a:t>
            </a:fld>
            <a:endParaRPr lang="en-US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7E90B-1108-4782-99A3-02FC8D0DE2E0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5D459-A3F5-490B-867E-FD5D14EF9841}" type="datetimeFigureOut">
              <a:rPr lang="en-US"/>
              <a:pPr>
                <a:defRPr/>
              </a:pPr>
              <a:t>6/29/2016</a:t>
            </a:fld>
            <a:endParaRPr lang="en-US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3979B-A318-4F96-8030-A116DD7982ED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9B126-CBF1-44F1-B9F9-139BBC026FF0}" type="datetimeFigureOut">
              <a:rPr lang="en-US"/>
              <a:pPr>
                <a:defRPr/>
              </a:pPr>
              <a:t>6/29/2016</a:t>
            </a:fld>
            <a:endParaRPr lang="en-US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9E1-A323-4358-ABA2-CC0636FAEC4B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38C67-BFC8-4529-812C-B38CBC34F117}" type="datetimeFigureOut">
              <a:rPr lang="en-US"/>
              <a:pPr>
                <a:defRPr/>
              </a:pPr>
              <a:t>6/29/2016</a:t>
            </a:fld>
            <a:endParaRPr lang="en-US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505DC-8977-4FE0-BBA4-9E772DD8AD9B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C0EA5-0769-4A77-8E93-CBD86F3EA925}" type="datetimeFigureOut">
              <a:rPr lang="en-US"/>
              <a:pPr>
                <a:defRPr/>
              </a:pPr>
              <a:t>6/29/2016</a:t>
            </a:fld>
            <a:endParaRPr lang="en-US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C153-71B8-4027-82E0-AB1463D05086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en-US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6D4852-57CD-49E9-BB0B-C825D35F99DD}" type="datetimeFigureOut">
              <a:rPr lang="en-US"/>
              <a:pPr>
                <a:defRPr/>
              </a:pPr>
              <a:t>6/29/2016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CE200A-FC8A-4C46-A44C-B4C8AB571ACC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microsoft.com/office/2007/relationships/hdphoto" Target="../media/hdphoto2.wdp"/><Relationship Id="rId4" Type="http://schemas.openxmlformats.org/officeDocument/2006/relationships/image" Target="../media/image12.png"/><Relationship Id="rId9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2.wdp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microsoft.com/office/2007/relationships/hdphoto" Target="../media/hdphoto2.wdp"/><Relationship Id="rId7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7"/>
          <p:cNvSpPr txBox="1">
            <a:spLocks noChangeArrowheads="1"/>
          </p:cNvSpPr>
          <p:nvPr/>
        </p:nvSpPr>
        <p:spPr bwMode="auto">
          <a:xfrm>
            <a:off x="6283325" y="4868863"/>
            <a:ext cx="2235200" cy="24765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lIns="196002" tIns="117601" rIns="196002" bIns="39200" anchor="b"/>
          <a:lstStyle/>
          <a:p>
            <a:pPr defTabSz="995363"/>
            <a:r>
              <a:rPr lang="it-IT" sz="1100" dirty="0">
                <a:solidFill>
                  <a:schemeClr val="bg1"/>
                </a:solidFill>
                <a:latin typeface="Calibri" pitchFamily="34" charset="0"/>
              </a:rPr>
              <a:t>Version </a:t>
            </a:r>
            <a:r>
              <a:rPr lang="it-IT" sz="1100" dirty="0" smtClean="0">
                <a:solidFill>
                  <a:schemeClr val="bg1"/>
                </a:solidFill>
                <a:latin typeface="Calibri" pitchFamily="34" charset="0"/>
              </a:rPr>
              <a:t> du document: 2.00</a:t>
            </a:r>
            <a:endParaRPr lang="it-IT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283325" y="5249862"/>
            <a:ext cx="2235200" cy="411385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lIns="196002" tIns="117601" rIns="196002" bIns="39200" anchor="b"/>
          <a:lstStyle/>
          <a:p>
            <a:pPr defTabSz="9953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Version de 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logiciel</a:t>
            </a:r>
          </a:p>
          <a:p>
            <a:pPr defTabSz="9953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CBox: v3</a:t>
            </a:r>
            <a:endParaRPr lang="it-IT" sz="200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54" name="Titel 1"/>
          <p:cNvSpPr>
            <a:spLocks noGrp="1"/>
          </p:cNvSpPr>
          <p:nvPr>
            <p:ph type="ctrTitle"/>
          </p:nvPr>
        </p:nvSpPr>
        <p:spPr>
          <a:xfrm>
            <a:off x="971600" y="2641613"/>
            <a:ext cx="4662536" cy="2834753"/>
          </a:xfrm>
        </p:spPr>
        <p:txBody>
          <a:bodyPr/>
          <a:lstStyle/>
          <a:p>
            <a:pPr eaLnBrk="1" hangingPunct="1"/>
            <a:r>
              <a:rPr lang="fr-FR" sz="5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Récepteur Laser</a:t>
            </a:r>
            <a:br>
              <a:rPr lang="fr-FR" sz="5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6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Mise en œuvre</a:t>
            </a:r>
            <a:endParaRPr lang="fr-FR" sz="28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300192" y="5773638"/>
            <a:ext cx="2235200" cy="24765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lIns="196002" tIns="117601" rIns="196002" bIns="39200" anchor="b"/>
          <a:lstStyle/>
          <a:p>
            <a:pPr defTabSz="995363"/>
            <a:r>
              <a:rPr lang="it-IT" sz="1100" dirty="0" smtClean="0">
                <a:solidFill>
                  <a:schemeClr val="bg1"/>
                </a:solidFill>
                <a:latin typeface="Calibri" pitchFamily="34" charset="0"/>
              </a:rPr>
              <a:t>Langage: Français</a:t>
            </a:r>
            <a:endParaRPr lang="it-IT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053" name="Picture 6" descr="iDig_logo_reverses.jpg"/>
          <p:cNvPicPr>
            <a:picLocks noChangeAspect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rcRect l="589" r="34042" b="54683"/>
          <a:stretch/>
        </p:blipFill>
        <p:spPr bwMode="auto">
          <a:xfrm>
            <a:off x="0" y="970831"/>
            <a:ext cx="4687318" cy="1393825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8" name="Grafik 9" descr="Exc Front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92725" y="2364656"/>
            <a:ext cx="38512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6" descr="C:\Users\DS\Desktop\iDig\Application Manual\main_boom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1025024">
            <a:off x="4226308" y="1252084"/>
            <a:ext cx="2499448" cy="1246975"/>
          </a:xfrm>
          <a:prstGeom prst="rect">
            <a:avLst/>
          </a:prstGeom>
          <a:noFill/>
        </p:spPr>
      </p:pic>
      <p:pic>
        <p:nvPicPr>
          <p:cNvPr id="20" name="Picture 5" descr="C:\Users\DS\Desktop\iDig\Application Manual\machine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53487" y="1674812"/>
            <a:ext cx="2766985" cy="1682180"/>
          </a:xfrm>
          <a:prstGeom prst="rect">
            <a:avLst/>
          </a:prstGeom>
          <a:noFill/>
        </p:spPr>
      </p:pic>
      <p:sp>
        <p:nvSpPr>
          <p:cNvPr id="21" name="Rechteck 20"/>
          <p:cNvSpPr/>
          <p:nvPr/>
        </p:nvSpPr>
        <p:spPr>
          <a:xfrm>
            <a:off x="467544" y="3356992"/>
            <a:ext cx="8280920" cy="1296144"/>
          </a:xfrm>
          <a:prstGeom prst="rect">
            <a:avLst/>
          </a:prstGeom>
          <a:solidFill>
            <a:schemeClr val="bg2">
              <a:lumMod val="75000"/>
            </a:schemeClr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" name="Grafik 22" descr="Bild1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195737" y="3317197"/>
            <a:ext cx="2736303" cy="1191923"/>
          </a:xfrm>
          <a:prstGeom prst="rect">
            <a:avLst/>
          </a:prstGeom>
        </p:spPr>
      </p:pic>
      <p:cxnSp>
        <p:nvCxnSpPr>
          <p:cNvPr id="23" name="Gerade Verbindung mit Pfeil 25"/>
          <p:cNvCxnSpPr/>
          <p:nvPr/>
        </p:nvCxnSpPr>
        <p:spPr>
          <a:xfrm>
            <a:off x="2987824" y="2060848"/>
            <a:ext cx="0" cy="2448272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Grafik 30" descr="tall_tripod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480785" y="2132856"/>
            <a:ext cx="570935" cy="1224137"/>
          </a:xfrm>
          <a:prstGeom prst="rect">
            <a:avLst/>
          </a:prstGeom>
        </p:spPr>
      </p:pic>
      <p:pic>
        <p:nvPicPr>
          <p:cNvPr id="26" name="Grafik 29" descr="laser_unit.pn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697707" y="1932798"/>
            <a:ext cx="137989" cy="200058"/>
          </a:xfrm>
          <a:prstGeom prst="rect">
            <a:avLst/>
          </a:prstGeom>
        </p:spPr>
      </p:pic>
      <p:pic>
        <p:nvPicPr>
          <p:cNvPr id="27" name="Picture 4" descr="C:\Users\DS\Desktop\iDig\Application Manual\dipper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21182493">
            <a:off x="3896457" y="1155038"/>
            <a:ext cx="619365" cy="1961627"/>
          </a:xfrm>
          <a:prstGeom prst="rect">
            <a:avLst/>
          </a:prstGeom>
          <a:noFill/>
        </p:spPr>
      </p:pic>
      <p:pic>
        <p:nvPicPr>
          <p:cNvPr id="28" name="Picture 3" descr="C:\Users\DS\Desktop\iDig\Application Manual\bucket.pn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 rot="19261901">
            <a:off x="3891757" y="2941862"/>
            <a:ext cx="652349" cy="1044491"/>
          </a:xfrm>
          <a:prstGeom prst="rect">
            <a:avLst/>
          </a:prstGeom>
          <a:noFill/>
        </p:spPr>
      </p:pic>
      <p:cxnSp>
        <p:nvCxnSpPr>
          <p:cNvPr id="29" name="Gerade Verbindung 32"/>
          <p:cNvCxnSpPr/>
          <p:nvPr/>
        </p:nvCxnSpPr>
        <p:spPr>
          <a:xfrm>
            <a:off x="107504" y="2060848"/>
            <a:ext cx="8784976" cy="0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16"/>
          <p:cNvCxnSpPr/>
          <p:nvPr/>
        </p:nvCxnSpPr>
        <p:spPr>
          <a:xfrm>
            <a:off x="4608004" y="3896892"/>
            <a:ext cx="0" cy="61222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24"/>
          <p:cNvCxnSpPr>
            <a:cxnSpLocks noChangeAspect="1"/>
          </p:cNvCxnSpPr>
          <p:nvPr/>
        </p:nvCxnSpPr>
        <p:spPr>
          <a:xfrm>
            <a:off x="4114922" y="3855573"/>
            <a:ext cx="62612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feld 30"/>
          <p:cNvSpPr txBox="1">
            <a:spLocks noChangeArrowheads="1"/>
          </p:cNvSpPr>
          <p:nvPr/>
        </p:nvSpPr>
        <p:spPr bwMode="auto">
          <a:xfrm>
            <a:off x="4625058" y="4005064"/>
            <a:ext cx="360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600" b="1" dirty="0" smtClean="0">
                <a:latin typeface="Calibri" pitchFamily="34" charset="0"/>
              </a:rPr>
              <a:t>?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39552" y="4666704"/>
            <a:ext cx="804777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Dans cet exemple:</a:t>
            </a:r>
          </a:p>
          <a:p>
            <a:endParaRPr lang="fr-FR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Vous souhaitez creuser de 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0,56 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mètres sous le piquet du géomètre, et vous avez mesuré ou réglé la hauteur laser (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mètres).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Donc, vous devez configurer la référence du système iDig  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1,56m 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mètres 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(1m 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56m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en dessous du plan laser.</a:t>
            </a:r>
          </a:p>
        </p:txBody>
      </p:sp>
      <p:cxnSp>
        <p:nvCxnSpPr>
          <p:cNvPr id="49" name="Gerade Verbindung 24"/>
          <p:cNvCxnSpPr/>
          <p:nvPr/>
        </p:nvCxnSpPr>
        <p:spPr>
          <a:xfrm rot="5220000" flipH="1" flipV="1">
            <a:off x="862196" y="3302488"/>
            <a:ext cx="324000" cy="2170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feld 30"/>
          <p:cNvSpPr txBox="1">
            <a:spLocks noChangeArrowheads="1"/>
          </p:cNvSpPr>
          <p:nvPr/>
        </p:nvSpPr>
        <p:spPr bwMode="auto">
          <a:xfrm>
            <a:off x="107504" y="2828774"/>
            <a:ext cx="792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Calibri" pitchFamily="34" charset="0"/>
              </a:rPr>
              <a:t>Piquet</a:t>
            </a:r>
            <a:r>
              <a:rPr lang="de-DE" sz="1200" dirty="0" smtClean="0">
                <a:latin typeface="Calibri" pitchFamily="34" charset="0"/>
              </a:rPr>
              <a:t> </a:t>
            </a:r>
            <a:r>
              <a:rPr lang="fr-FR" sz="1200" dirty="0" smtClean="0">
                <a:latin typeface="Calibri" pitchFamily="34" charset="0"/>
              </a:rPr>
              <a:t>géomètre</a:t>
            </a:r>
            <a:endParaRPr lang="fr-FR" sz="1200" dirty="0">
              <a:latin typeface="Calibri" pitchFamily="34" charset="0"/>
            </a:endParaRPr>
          </a:p>
        </p:txBody>
      </p:sp>
      <p:cxnSp>
        <p:nvCxnSpPr>
          <p:cNvPr id="51" name="Gerade Verbindung mit Pfeil 45"/>
          <p:cNvCxnSpPr/>
          <p:nvPr/>
        </p:nvCxnSpPr>
        <p:spPr>
          <a:xfrm>
            <a:off x="715181" y="2977567"/>
            <a:ext cx="177296" cy="1734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16"/>
          <p:cNvCxnSpPr/>
          <p:nvPr/>
        </p:nvCxnSpPr>
        <p:spPr>
          <a:xfrm>
            <a:off x="1331639" y="2063158"/>
            <a:ext cx="1" cy="1061841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16"/>
          <p:cNvCxnSpPr/>
          <p:nvPr/>
        </p:nvCxnSpPr>
        <p:spPr>
          <a:xfrm>
            <a:off x="1331543" y="3152702"/>
            <a:ext cx="97" cy="135641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24"/>
          <p:cNvCxnSpPr>
            <a:cxnSpLocks noChangeAspect="1"/>
          </p:cNvCxnSpPr>
          <p:nvPr/>
        </p:nvCxnSpPr>
        <p:spPr>
          <a:xfrm>
            <a:off x="899667" y="3152702"/>
            <a:ext cx="50398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re 1"/>
          <p:cNvSpPr txBox="1">
            <a:spLocks/>
          </p:cNvSpPr>
          <p:nvPr/>
        </p:nvSpPr>
        <p:spPr bwMode="auto">
          <a:xfrm>
            <a:off x="539552" y="332656"/>
            <a:ext cx="8229600" cy="946944"/>
          </a:xfrm>
          <a:prstGeom prst="rect">
            <a:avLst/>
          </a:prstGeom>
          <a:blipFill dpi="0" rotWithShape="1"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harpenSoften amount="-23000"/>
                      </a14:imgEffect>
                      <a14:imgEffect>
                        <a14:colorTemperature colorTemp="88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prst="relaxedInse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sz="24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sz="32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Méthode 2</a:t>
            </a:r>
            <a:r>
              <a:rPr lang="fr-FR" sz="24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fr-FR" sz="3200" i="1" u="sng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Vue du chantier</a:t>
            </a:r>
            <a:endParaRPr lang="fr-FR" sz="4000" i="1" u="sng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feld 30"/>
          <p:cNvSpPr txBox="1">
            <a:spLocks noChangeArrowheads="1"/>
          </p:cNvSpPr>
          <p:nvPr/>
        </p:nvSpPr>
        <p:spPr bwMode="auto">
          <a:xfrm>
            <a:off x="3012108" y="2402605"/>
            <a:ext cx="10081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000" b="1" dirty="0" smtClean="0">
                <a:latin typeface="Calibri" pitchFamily="34" charset="0"/>
              </a:rPr>
              <a:t>1.56 </a:t>
            </a:r>
            <a:r>
              <a:rPr lang="de-DE" sz="2000" b="1" dirty="0" smtClean="0">
                <a:latin typeface="Calibri" pitchFamily="34" charset="0"/>
              </a:rPr>
              <a:t>m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34" name="Textfeld 30"/>
          <p:cNvSpPr txBox="1">
            <a:spLocks noChangeArrowheads="1"/>
          </p:cNvSpPr>
          <p:nvPr/>
        </p:nvSpPr>
        <p:spPr bwMode="auto">
          <a:xfrm>
            <a:off x="683664" y="2298358"/>
            <a:ext cx="86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600" b="1" dirty="0" smtClean="0">
                <a:latin typeface="Calibri" pitchFamily="34" charset="0"/>
              </a:rPr>
              <a:t>1m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35" name="Textfeld 30"/>
          <p:cNvSpPr txBox="1">
            <a:spLocks noChangeArrowheads="1"/>
          </p:cNvSpPr>
          <p:nvPr/>
        </p:nvSpPr>
        <p:spPr bwMode="auto">
          <a:xfrm>
            <a:off x="683568" y="3810526"/>
            <a:ext cx="86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600" b="1" dirty="0" smtClean="0">
                <a:latin typeface="Calibri" pitchFamily="34" charset="0"/>
              </a:rPr>
              <a:t>0.56</a:t>
            </a:r>
            <a:r>
              <a:rPr lang="de-DE" sz="1600" b="1" dirty="0" smtClean="0">
                <a:latin typeface="Calibri" pitchFamily="34" charset="0"/>
              </a:rPr>
              <a:t>m</a:t>
            </a:r>
            <a:endParaRPr lang="en-US" sz="1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55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 txBox="1">
            <a:spLocks/>
          </p:cNvSpPr>
          <p:nvPr/>
        </p:nvSpPr>
        <p:spPr bwMode="auto">
          <a:xfrm>
            <a:off x="539552" y="332656"/>
            <a:ext cx="8229600" cy="946944"/>
          </a:xfrm>
          <a:prstGeom prst="rect">
            <a:avLst/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23000"/>
                      </a14:imgEffect>
                      <a14:imgEffect>
                        <a14:colorTemperature colorTemp="88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prst="relaxedInse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sz="24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sz="32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Méthode 2</a:t>
            </a:r>
            <a:r>
              <a:rPr lang="fr-FR" sz="24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fr-FR" sz="3200" i="1" u="sng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Ecran de contrôle</a:t>
            </a:r>
            <a:endParaRPr lang="fr-FR" sz="4000" i="1" u="sng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79" y="1484784"/>
            <a:ext cx="3669256" cy="2206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Gerade Verbindung mit Pfeil 45"/>
          <p:cNvCxnSpPr/>
          <p:nvPr/>
        </p:nvCxnSpPr>
        <p:spPr>
          <a:xfrm flipV="1">
            <a:off x="1786189" y="3683932"/>
            <a:ext cx="1" cy="1803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880" y="2192426"/>
            <a:ext cx="3702864" cy="222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Gerade Verbindung mit Pfeil 45"/>
          <p:cNvCxnSpPr/>
          <p:nvPr/>
        </p:nvCxnSpPr>
        <p:spPr>
          <a:xfrm flipV="1">
            <a:off x="6605076" y="4414145"/>
            <a:ext cx="1" cy="33343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 rot="20762531">
            <a:off x="3925689" y="1436342"/>
            <a:ext cx="1232452" cy="1512168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0" name="Textfeld 30"/>
          <p:cNvSpPr txBox="1">
            <a:spLocks noChangeArrowheads="1"/>
          </p:cNvSpPr>
          <p:nvPr/>
        </p:nvSpPr>
        <p:spPr bwMode="auto">
          <a:xfrm>
            <a:off x="501898" y="3796498"/>
            <a:ext cx="411479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La fonction laser est disponible mais pas encore initialisée. </a:t>
            </a:r>
          </a:p>
          <a:p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Wingdings" panose="05000000000000000000" pitchFamily="2" charset="2"/>
              </a:rPr>
              <a:t> </a:t>
            </a:r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Cliquez sur ce bouton!</a:t>
            </a:r>
          </a:p>
        </p:txBody>
      </p:sp>
      <p:sp>
        <p:nvSpPr>
          <p:cNvPr id="21" name="Textfeld 30"/>
          <p:cNvSpPr txBox="1">
            <a:spLocks noChangeArrowheads="1"/>
          </p:cNvSpPr>
          <p:nvPr/>
        </p:nvSpPr>
        <p:spPr bwMode="auto">
          <a:xfrm>
            <a:off x="5391823" y="4651330"/>
            <a:ext cx="32126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Cliquez sur “Hauteur Laser”</a:t>
            </a:r>
            <a:endParaRPr lang="fr-FR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22" name="Picture 2" descr="F:\Projets\TomTom\Sources\TomTom\DigDig\Frontend\Ubexi\html\images\custom\disable_laser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547" y="6171651"/>
            <a:ext cx="545209" cy="54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F:\Projets\TomTom\Sources\TomTom\DigDig\Frontend\Ubexi\html\images\custom\fct_laser_first_catch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823" y="6202799"/>
            <a:ext cx="482716" cy="482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Flèche droite 23"/>
          <p:cNvSpPr/>
          <p:nvPr/>
        </p:nvSpPr>
        <p:spPr>
          <a:xfrm>
            <a:off x="3721254" y="6437218"/>
            <a:ext cx="415285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5" name="Flèche droite 24"/>
          <p:cNvSpPr/>
          <p:nvPr/>
        </p:nvSpPr>
        <p:spPr>
          <a:xfrm>
            <a:off x="4881386" y="6444255"/>
            <a:ext cx="415285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35165" y="5023764"/>
            <a:ext cx="7951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prstClr val="black"/>
                </a:solidFill>
                <a:latin typeface="Calibri" pitchFamily="34" charset="0"/>
              </a:rPr>
              <a:t>Note:</a:t>
            </a:r>
          </a:p>
          <a:p>
            <a:r>
              <a:rPr lang="fr-FR" dirty="0">
                <a:solidFill>
                  <a:prstClr val="black"/>
                </a:solidFill>
                <a:latin typeface="Calibri" pitchFamily="34" charset="0"/>
              </a:rPr>
              <a:t>- Si </a:t>
            </a:r>
            <a:r>
              <a:rPr lang="fr-FR" dirty="0" smtClean="0">
                <a:solidFill>
                  <a:prstClr val="black"/>
                </a:solidFill>
                <a:latin typeface="Calibri" pitchFamily="34" charset="0"/>
              </a:rPr>
              <a:t>aucun bouton laser est visible</a:t>
            </a:r>
            <a:r>
              <a:rPr lang="fr-FR" dirty="0">
                <a:solidFill>
                  <a:prstClr val="black"/>
                </a:solidFill>
                <a:latin typeface="Calibri" pitchFamily="34" charset="0"/>
              </a:rPr>
              <a:t>, alors vous devez étalonner votre récepteur laser. </a:t>
            </a:r>
          </a:p>
          <a:p>
            <a:r>
              <a:rPr lang="fr-FR" dirty="0">
                <a:solidFill>
                  <a:prstClr val="black"/>
                </a:solidFill>
                <a:latin typeface="Calibri" pitchFamily="34" charset="0"/>
              </a:rPr>
              <a:t>- Si plusieurs boutons laser sont visibles sauf </a:t>
            </a:r>
            <a:r>
              <a:rPr lang="fr-FR" dirty="0" smtClean="0">
                <a:solidFill>
                  <a:prstClr val="black"/>
                </a:solidFill>
                <a:latin typeface="Calibri" pitchFamily="34" charset="0"/>
              </a:rPr>
              <a:t>celui au cadenas, </a:t>
            </a:r>
            <a:r>
              <a:rPr lang="fr-FR" dirty="0">
                <a:solidFill>
                  <a:prstClr val="black"/>
                </a:solidFill>
                <a:latin typeface="Calibri" pitchFamily="34" charset="0"/>
              </a:rPr>
              <a:t>cela signifie que le système est déjà lié à une référence laser. Désactivez et réactivez pour initialiser une nouvelle référence laser: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627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 txBox="1">
            <a:spLocks/>
          </p:cNvSpPr>
          <p:nvPr/>
        </p:nvSpPr>
        <p:spPr bwMode="auto">
          <a:xfrm>
            <a:off x="539552" y="332656"/>
            <a:ext cx="8229600" cy="946944"/>
          </a:xfrm>
          <a:prstGeom prst="rect">
            <a:avLst/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23000"/>
                      </a14:imgEffect>
                      <a14:imgEffect>
                        <a14:colorTemperature colorTemp="88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prst="relaxedInse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sz="24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sz="32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Méthode 2</a:t>
            </a:r>
            <a:r>
              <a:rPr lang="fr-FR" sz="24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fr-FR" sz="3200" i="1" u="sng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Ecran de contrôle</a:t>
            </a:r>
            <a:endParaRPr lang="fr-FR" sz="4000" i="1" u="sng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7802" y="1470344"/>
            <a:ext cx="3656637" cy="2193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Ellipse 26"/>
          <p:cNvSpPr/>
          <p:nvPr/>
        </p:nvSpPr>
        <p:spPr>
          <a:xfrm>
            <a:off x="539552" y="1467595"/>
            <a:ext cx="694314" cy="5381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8" name="Textfeld 30"/>
          <p:cNvSpPr txBox="1">
            <a:spLocks noChangeArrowheads="1"/>
          </p:cNvSpPr>
          <p:nvPr/>
        </p:nvSpPr>
        <p:spPr bwMode="auto">
          <a:xfrm>
            <a:off x="481761" y="4165629"/>
            <a:ext cx="40601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Entrez la hauteur </a:t>
            </a:r>
            <a:r>
              <a:rPr lang="fr-FR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laser:</a:t>
            </a:r>
          </a:p>
          <a:p>
            <a:r>
              <a:rPr lang="fr-FR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« </a:t>
            </a:r>
            <a:r>
              <a:rPr lang="fr-FR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1,56 </a:t>
            </a:r>
            <a:r>
              <a:rPr lang="fr-FR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mètres » </a:t>
            </a:r>
            <a:r>
              <a:rPr lang="fr-F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puis validez.</a:t>
            </a:r>
            <a:endParaRPr lang="fr-FR" sz="24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9" name="Textfeld 30"/>
          <p:cNvSpPr txBox="1">
            <a:spLocks noChangeArrowheads="1"/>
          </p:cNvSpPr>
          <p:nvPr/>
        </p:nvSpPr>
        <p:spPr bwMode="auto">
          <a:xfrm>
            <a:off x="4314439" y="4581127"/>
            <a:ext cx="48295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Ensuite attrapez votre rayon laser puis cliquez sur </a:t>
            </a:r>
            <a:r>
              <a:rPr lang="fr-FR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« Suivant »</a:t>
            </a:r>
            <a:endParaRPr lang="fr-FR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cxnSp>
        <p:nvCxnSpPr>
          <p:cNvPr id="30" name="Gerade Verbindung mit Pfeil 45"/>
          <p:cNvCxnSpPr/>
          <p:nvPr/>
        </p:nvCxnSpPr>
        <p:spPr>
          <a:xfrm flipV="1">
            <a:off x="3761510" y="3664327"/>
            <a:ext cx="81209" cy="595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45"/>
          <p:cNvCxnSpPr/>
          <p:nvPr/>
        </p:nvCxnSpPr>
        <p:spPr>
          <a:xfrm flipV="1">
            <a:off x="6554567" y="4259851"/>
            <a:ext cx="144017" cy="3212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c 31"/>
          <p:cNvSpPr/>
          <p:nvPr/>
        </p:nvSpPr>
        <p:spPr>
          <a:xfrm rot="20762531">
            <a:off x="3925689" y="1436342"/>
            <a:ext cx="1232452" cy="1512168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black"/>
              </a:solidFill>
            </a:endParaRP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033" y="2005713"/>
            <a:ext cx="3773086" cy="2266685"/>
          </a:xfrm>
          <a:prstGeom prst="rect">
            <a:avLst/>
          </a:prstGeom>
        </p:spPr>
      </p:pic>
      <p:sp>
        <p:nvSpPr>
          <p:cNvPr id="34" name="ZoneTexte 33"/>
          <p:cNvSpPr txBox="1"/>
          <p:nvPr/>
        </p:nvSpPr>
        <p:spPr>
          <a:xfrm>
            <a:off x="4753341" y="5774576"/>
            <a:ext cx="3746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prstClr val="black"/>
                </a:solidFill>
                <a:latin typeface="Calibri" pitchFamily="34" charset="0"/>
              </a:rPr>
              <a:t>Note</a:t>
            </a:r>
            <a:r>
              <a:rPr lang="fr-FR" dirty="0" smtClean="0">
                <a:solidFill>
                  <a:prstClr val="black"/>
                </a:solidFill>
                <a:latin typeface="Calibri" pitchFamily="34" charset="0"/>
              </a:rPr>
              <a:t>: Si l’option « Autocatch » est activée vous n’avez pas besoin de cliquer sur suivant.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3222340" y="1736654"/>
            <a:ext cx="792088" cy="32419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extfeld 30"/>
          <p:cNvSpPr txBox="1">
            <a:spLocks noChangeArrowheads="1"/>
          </p:cNvSpPr>
          <p:nvPr/>
        </p:nvSpPr>
        <p:spPr bwMode="auto">
          <a:xfrm>
            <a:off x="3189980" y="1698696"/>
            <a:ext cx="10081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000" b="1" dirty="0" smtClean="0">
                <a:latin typeface="Calibri" pitchFamily="34" charset="0"/>
              </a:rPr>
              <a:t>    1.56</a:t>
            </a:r>
            <a:endParaRPr lang="en-US" sz="2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03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 txBox="1">
            <a:spLocks/>
          </p:cNvSpPr>
          <p:nvPr/>
        </p:nvSpPr>
        <p:spPr bwMode="auto">
          <a:xfrm>
            <a:off x="539552" y="332656"/>
            <a:ext cx="8229600" cy="946944"/>
          </a:xfrm>
          <a:prstGeom prst="rect">
            <a:avLst/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23000"/>
                      </a14:imgEffect>
                      <a14:imgEffect>
                        <a14:colorTemperature colorTemp="88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prst="relaxedInse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sz="24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sz="32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Méthode 2</a:t>
            </a:r>
            <a:r>
              <a:rPr lang="fr-FR" sz="24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fr-FR" sz="3200" i="1" u="sng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Ecran de contrôle</a:t>
            </a:r>
            <a:endParaRPr lang="fr-FR" sz="4000" i="1" u="sng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886" y="1988840"/>
            <a:ext cx="4083860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feld 30"/>
          <p:cNvSpPr txBox="1">
            <a:spLocks noChangeArrowheads="1"/>
          </p:cNvSpPr>
          <p:nvPr/>
        </p:nvSpPr>
        <p:spPr bwMode="auto">
          <a:xfrm>
            <a:off x="224042" y="1447222"/>
            <a:ext cx="404279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 système iDig est maintenant lié à votre référence laser.</a:t>
            </a:r>
          </a:p>
          <a:p>
            <a:pPr algn="just"/>
            <a:endParaRPr lang="fr-FR" sz="24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just"/>
            <a:r>
              <a:rPr lang="fr-FR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Dans cette exemple, vous pouvez voir la hauteur laser de </a:t>
            </a:r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1,56 </a:t>
            </a:r>
            <a:r>
              <a:rPr lang="fr-FR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mètres que vous avez saisi.  </a:t>
            </a:r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 </a:t>
            </a:r>
            <a:r>
              <a:rPr lang="fr-FR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système indique la hauteur de votre godet : </a:t>
            </a:r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 </a:t>
            </a:r>
            <a:r>
              <a:rPr lang="fr-FR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mètres</a:t>
            </a:r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</a:t>
            </a:r>
            <a:endParaRPr lang="fr-FR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cxnSp>
        <p:nvCxnSpPr>
          <p:cNvPr id="14" name="Gerade Verbindung mit Pfeil 45"/>
          <p:cNvCxnSpPr/>
          <p:nvPr/>
        </p:nvCxnSpPr>
        <p:spPr>
          <a:xfrm flipV="1">
            <a:off x="3269170" y="4221088"/>
            <a:ext cx="1806886" cy="6343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45"/>
          <p:cNvCxnSpPr/>
          <p:nvPr/>
        </p:nvCxnSpPr>
        <p:spPr>
          <a:xfrm flipV="1">
            <a:off x="4525301" y="4365104"/>
            <a:ext cx="1126819" cy="688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45"/>
          <p:cNvCxnSpPr/>
          <p:nvPr/>
        </p:nvCxnSpPr>
        <p:spPr>
          <a:xfrm flipV="1">
            <a:off x="5880798" y="4385256"/>
            <a:ext cx="188010" cy="7036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30"/>
          <p:cNvSpPr txBox="1">
            <a:spLocks noChangeArrowheads="1"/>
          </p:cNvSpPr>
          <p:nvPr/>
        </p:nvSpPr>
        <p:spPr bwMode="auto">
          <a:xfrm>
            <a:off x="1792638" y="4529595"/>
            <a:ext cx="1618810" cy="1169551"/>
          </a:xfrm>
          <a:prstGeom prst="rect">
            <a:avLst/>
          </a:prstGeom>
          <a:solidFill>
            <a:srgbClr val="FF2121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1400" i="1" dirty="0" smtClean="0">
                <a:solidFill>
                  <a:schemeClr val="bg1"/>
                </a:solidFill>
                <a:latin typeface="Calibri" pitchFamily="34" charset="0"/>
              </a:rPr>
              <a:t>Attrapez à nouveau votre rayon laser chaque fois que vous déplacer vos chenilles.</a:t>
            </a:r>
            <a:endParaRPr lang="fr-FR" sz="1400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8" name="Textfeld 30"/>
          <p:cNvSpPr txBox="1">
            <a:spLocks noChangeArrowheads="1"/>
          </p:cNvSpPr>
          <p:nvPr/>
        </p:nvSpPr>
        <p:spPr bwMode="auto">
          <a:xfrm>
            <a:off x="3729725" y="4937334"/>
            <a:ext cx="1080120" cy="738664"/>
          </a:xfrm>
          <a:prstGeom prst="rect">
            <a:avLst/>
          </a:prstGeom>
          <a:solidFill>
            <a:srgbClr val="FF2121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>
              <a:defRPr sz="1200" i="1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r>
              <a:rPr lang="fr-FR" sz="1400" dirty="0"/>
              <a:t>Désactivez la fonction laser</a:t>
            </a:r>
          </a:p>
        </p:txBody>
      </p:sp>
      <p:sp>
        <p:nvSpPr>
          <p:cNvPr id="19" name="Textfeld 30"/>
          <p:cNvSpPr txBox="1">
            <a:spLocks noChangeArrowheads="1"/>
          </p:cNvSpPr>
          <p:nvPr/>
        </p:nvSpPr>
        <p:spPr bwMode="auto">
          <a:xfrm>
            <a:off x="5106594" y="4916580"/>
            <a:ext cx="1584176" cy="707886"/>
          </a:xfrm>
          <a:prstGeom prst="rect">
            <a:avLst/>
          </a:prstGeom>
          <a:solidFill>
            <a:srgbClr val="FF2121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>
              <a:defRPr sz="1200" i="1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r>
              <a:rPr lang="fr-FR" sz="2000" u="sng" dirty="0"/>
              <a:t>Modifiez la hauteur laser</a:t>
            </a:r>
          </a:p>
        </p:txBody>
      </p:sp>
      <p:cxnSp>
        <p:nvCxnSpPr>
          <p:cNvPr id="20" name="Gerade Verbindung mit Pfeil 45"/>
          <p:cNvCxnSpPr/>
          <p:nvPr/>
        </p:nvCxnSpPr>
        <p:spPr>
          <a:xfrm flipH="1" flipV="1">
            <a:off x="7385833" y="4415387"/>
            <a:ext cx="152236" cy="2938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30"/>
          <p:cNvSpPr txBox="1">
            <a:spLocks noChangeArrowheads="1"/>
          </p:cNvSpPr>
          <p:nvPr/>
        </p:nvSpPr>
        <p:spPr bwMode="auto">
          <a:xfrm>
            <a:off x="6284472" y="6133791"/>
            <a:ext cx="2175959" cy="523220"/>
          </a:xfrm>
          <a:prstGeom prst="rect">
            <a:avLst/>
          </a:prstGeom>
          <a:solidFill>
            <a:srgbClr val="FF2121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>
              <a:defRPr sz="1200" i="1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r>
              <a:rPr lang="fr-FR" sz="1400" dirty="0"/>
              <a:t>Déplacez votre référence (plus ou moins profonde)</a:t>
            </a:r>
          </a:p>
        </p:txBody>
      </p:sp>
      <p:cxnSp>
        <p:nvCxnSpPr>
          <p:cNvPr id="22" name="Gerade Verbindung mit Pfeil 45"/>
          <p:cNvCxnSpPr/>
          <p:nvPr/>
        </p:nvCxnSpPr>
        <p:spPr>
          <a:xfrm flipV="1">
            <a:off x="6948264" y="4437113"/>
            <a:ext cx="86300" cy="16966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30"/>
          <p:cNvSpPr txBox="1">
            <a:spLocks noChangeArrowheads="1"/>
          </p:cNvSpPr>
          <p:nvPr/>
        </p:nvSpPr>
        <p:spPr bwMode="auto">
          <a:xfrm>
            <a:off x="7184697" y="4707146"/>
            <a:ext cx="1656101" cy="1323439"/>
          </a:xfrm>
          <a:prstGeom prst="rect">
            <a:avLst/>
          </a:prstGeom>
          <a:solidFill>
            <a:srgbClr val="FF2121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>
              <a:defRPr sz="1200" i="1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r>
              <a:rPr lang="fr-FR" sz="2000" u="sng" dirty="0"/>
              <a:t>Modifiez la hauteur actuelle de votre godet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07503" y="5825436"/>
            <a:ext cx="5867299" cy="9703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45" name="Picture 2" descr="C:\Users\DEV\AppData\Local\Microsoft\Windows\Temporary Internet Files\Content.IE5\3Z1CFCQO\Warning_icon.svg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882482"/>
            <a:ext cx="803582" cy="712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918310" y="5872471"/>
            <a:ext cx="49803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prstClr val="black"/>
                </a:solidFill>
                <a:latin typeface="Calibri" pitchFamily="34" charset="0"/>
              </a:rPr>
              <a:t>Attention</a:t>
            </a:r>
            <a:r>
              <a:rPr lang="fr-FR" dirty="0">
                <a:solidFill>
                  <a:prstClr val="black"/>
                </a:solidFill>
                <a:latin typeface="Calibri" pitchFamily="34" charset="0"/>
              </a:rPr>
              <a:t>, si vous déplacez votre laser </a:t>
            </a:r>
            <a:r>
              <a:rPr lang="fr-FR" dirty="0" smtClean="0">
                <a:solidFill>
                  <a:prstClr val="black"/>
                </a:solidFill>
                <a:latin typeface="Calibri" pitchFamily="34" charset="0"/>
              </a:rPr>
              <a:t>rotatif</a:t>
            </a:r>
            <a:r>
              <a:rPr lang="fr-FR" dirty="0">
                <a:solidFill>
                  <a:prstClr val="black"/>
                </a:solidFill>
                <a:latin typeface="Calibri" pitchFamily="34" charset="0"/>
              </a:rPr>
              <a:t>,  vous </a:t>
            </a:r>
            <a:r>
              <a:rPr lang="fr-FR" u="sng" dirty="0">
                <a:solidFill>
                  <a:prstClr val="black"/>
                </a:solidFill>
                <a:latin typeface="Calibri" pitchFamily="34" charset="0"/>
              </a:rPr>
              <a:t>devez</a:t>
            </a:r>
            <a:r>
              <a:rPr lang="fr-FR" dirty="0">
                <a:solidFill>
                  <a:prstClr val="black"/>
                </a:solidFill>
                <a:latin typeface="Calibri" pitchFamily="34" charset="0"/>
              </a:rPr>
              <a:t> recommencer cette </a:t>
            </a:r>
            <a:r>
              <a:rPr lang="fr-FR" dirty="0" smtClean="0">
                <a:solidFill>
                  <a:prstClr val="black"/>
                </a:solidFill>
                <a:latin typeface="Calibri" pitchFamily="34" charset="0"/>
              </a:rPr>
              <a:t>procédure </a:t>
            </a:r>
            <a:r>
              <a:rPr lang="fr-FR" dirty="0">
                <a:solidFill>
                  <a:prstClr val="black"/>
                </a:solidFill>
                <a:latin typeface="Calibri" pitchFamily="34" charset="0"/>
              </a:rPr>
              <a:t>(désactivez le mode laser et réactivez le).</a:t>
            </a:r>
          </a:p>
        </p:txBody>
      </p:sp>
    </p:spTree>
    <p:extLst>
      <p:ext uri="{BB962C8B-B14F-4D97-AF65-F5344CB8AC3E}">
        <p14:creationId xmlns:p14="http://schemas.microsoft.com/office/powerpoint/2010/main" val="41958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946944"/>
          </a:xfr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23000"/>
                      </a14:imgEffect>
                      <a14:imgEffect>
                        <a14:colorTemperature colorTemp="88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prst="relaxedInset"/>
          </a:sp3d>
        </p:spPr>
        <p:txBody>
          <a:bodyPr/>
          <a:lstStyle/>
          <a:p>
            <a:r>
              <a:rPr lang="fr-FR" sz="4000" b="1" noProof="0" dirty="0" smtClean="0">
                <a:solidFill>
                  <a:schemeClr val="bg1">
                    <a:lumMod val="95000"/>
                  </a:schemeClr>
                </a:solidFill>
              </a:rPr>
              <a:t>	</a:t>
            </a:r>
            <a:r>
              <a:rPr lang="fr-FR" sz="4000" i="1" noProof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du document</a:t>
            </a:r>
            <a:endParaRPr lang="fr-FR" sz="4000" i="1" noProof="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556792"/>
            <a:ext cx="7941568" cy="3600399"/>
          </a:xfrm>
        </p:spPr>
        <p:txBody>
          <a:bodyPr/>
          <a:lstStyle/>
          <a:p>
            <a:pPr algn="just"/>
            <a:r>
              <a:rPr lang="fr-FR" sz="28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Décrire la mise en œuvre du récepteur Laser avec le système iDig </a:t>
            </a:r>
            <a:r>
              <a:rPr lang="fr-FR" sz="2800" u="sng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après l’étalonnage du récepteur</a:t>
            </a:r>
            <a:r>
              <a:rPr lang="fr-FR" sz="28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endParaRPr lang="fr-FR" sz="28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fr-FR" sz="28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Deux méthodes sont proposées: </a:t>
            </a:r>
          </a:p>
          <a:p>
            <a:pPr lvl="1" algn="just"/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Méthode 1: Hauteur du laser rotatif inconnu</a:t>
            </a:r>
          </a:p>
          <a:p>
            <a:pPr marL="457200" lvl="1" indent="0" algn="just">
              <a:buNone/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NB: Cette méthode est à privilégier car elle est moins sensible à la qualité de l’étalonnage de la machine.</a:t>
            </a:r>
          </a:p>
          <a:p>
            <a:pPr lvl="1" algn="just"/>
            <a:r>
              <a:rPr lang="fr-FR" sz="24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Méthode 2: Hauteur du laser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rotatif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connu</a:t>
            </a:r>
            <a:endParaRPr lang="fr-FR" sz="24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fr-FR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DEV\AppData\Local\Microsoft\Windows\Temporary Internet Files\Content.IE5\3Z1CFCQO\Warning_icon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536197"/>
            <a:ext cx="1010354" cy="89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835696" y="5661248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 vous utilisez votre propre récepteur laser, vous n’aurez pas de retour sur l’écran de contrôle mais le principe reste identique.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483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425355"/>
          </a:xfrm>
        </p:spPr>
        <p:txBody>
          <a:bodyPr/>
          <a:lstStyle/>
          <a:p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Méthode 1: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Hauteur du laser rotatif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inconnue</a:t>
            </a:r>
          </a:p>
          <a:p>
            <a:endParaRPr lang="fr-FR" noProof="0" dirty="0" smtClean="0"/>
          </a:p>
          <a:p>
            <a:endParaRPr lang="fr-FR" noProof="0" dirty="0" smtClean="0"/>
          </a:p>
          <a:p>
            <a:endParaRPr lang="fr-FR" noProof="0" dirty="0" smtClean="0"/>
          </a:p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Méthode </a:t>
            </a:r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Hauteur du laser rotatif connue</a:t>
            </a:r>
          </a:p>
          <a:p>
            <a:endParaRPr lang="fr-FR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fr-FR" noProof="0" dirty="0" smtClean="0"/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539552" y="332656"/>
            <a:ext cx="8229600" cy="946944"/>
          </a:xfrm>
          <a:prstGeom prst="rect">
            <a:avLst/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23000"/>
                      </a14:imgEffect>
                      <a14:imgEffect>
                        <a14:colorTemperature colorTemp="88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prst="relaxedInse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sz="4000" b="1" dirty="0" smtClean="0">
                <a:solidFill>
                  <a:schemeClr val="bg1">
                    <a:lumMod val="95000"/>
                  </a:schemeClr>
                </a:solidFill>
              </a:rPr>
              <a:t>	</a:t>
            </a:r>
            <a:r>
              <a:rPr lang="fr-FR" sz="40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Mémento – </a:t>
            </a:r>
            <a:r>
              <a:rPr lang="fr-FR" sz="32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Rappel des séquences</a:t>
            </a:r>
            <a:endParaRPr lang="fr-FR" sz="4000" i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5" descr="F:\Projets\TomTom\Sources\TomTom\DigDig\Frontend\Ubexi\html\images\custom\btnDepth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239" y="2631147"/>
            <a:ext cx="728612" cy="72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èche droite 4"/>
          <p:cNvSpPr/>
          <p:nvPr/>
        </p:nvSpPr>
        <p:spPr>
          <a:xfrm>
            <a:off x="2483768" y="2934874"/>
            <a:ext cx="415285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" name="Picture 2" descr="F:\Projets\TomTom\Sources\TomTom\DigDig\Frontend\Ubexi\html\images\custom\disable_laser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593503"/>
            <a:ext cx="803900" cy="80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F:\Projets\TomTom\Sources\TomTom\DigDig\Frontend\Ubexi\html\images\custom\fct_laser_first_catch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52553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F:\Projets\TomTom\Sources\TomTom\DigDig\Frontend\Ubexi\html\images\custom\catch_laser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5" y="2593503"/>
            <a:ext cx="822325" cy="82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lèche droite 9"/>
          <p:cNvSpPr/>
          <p:nvPr/>
        </p:nvSpPr>
        <p:spPr>
          <a:xfrm>
            <a:off x="3995936" y="2934874"/>
            <a:ext cx="415285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Flèche droite 10"/>
          <p:cNvSpPr/>
          <p:nvPr/>
        </p:nvSpPr>
        <p:spPr>
          <a:xfrm>
            <a:off x="5487236" y="2934874"/>
            <a:ext cx="415285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Flèche droite 11"/>
          <p:cNvSpPr/>
          <p:nvPr/>
        </p:nvSpPr>
        <p:spPr>
          <a:xfrm>
            <a:off x="2451538" y="5210531"/>
            <a:ext cx="415285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3" name="Picture 2" descr="F:\Projets\TomTom\Sources\TomTom\DigDig\Frontend\Ubexi\html\images\custom\disable_laser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426" y="4869160"/>
            <a:ext cx="803900" cy="80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F:\Projets\TomTom\Sources\TomTom\DigDig\Frontend\Ubexi\html\images\custom\fct_laser_first_catch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610" y="492821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F:\Projets\TomTom\Sources\TomTom\DigDig\Frontend\Ubexi\html\images\custom\fct_editlaser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254" y="492821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F:\Projets\TomTom\Sources\TomTom\DigDig\Frontend\Ubexi\html\images\custom\catch_laser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945" y="4869160"/>
            <a:ext cx="822325" cy="82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lèche droite 16"/>
          <p:cNvSpPr/>
          <p:nvPr/>
        </p:nvSpPr>
        <p:spPr>
          <a:xfrm>
            <a:off x="3963706" y="5210531"/>
            <a:ext cx="415285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Flèche droite 17"/>
          <p:cNvSpPr/>
          <p:nvPr/>
        </p:nvSpPr>
        <p:spPr>
          <a:xfrm>
            <a:off x="5455006" y="5210531"/>
            <a:ext cx="415285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934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"/>
          <p:cNvSpPr txBox="1">
            <a:spLocks/>
          </p:cNvSpPr>
          <p:nvPr/>
        </p:nvSpPr>
        <p:spPr bwMode="auto">
          <a:xfrm>
            <a:off x="539552" y="332656"/>
            <a:ext cx="8229600" cy="946944"/>
          </a:xfrm>
          <a:prstGeom prst="rect">
            <a:avLst/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23000"/>
                      </a14:imgEffect>
                      <a14:imgEffect>
                        <a14:colorTemperature colorTemp="88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prst="relaxedInse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sz="24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sz="32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Méthode 1</a:t>
            </a:r>
            <a:r>
              <a:rPr lang="fr-FR" sz="24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fr-FR" sz="2400" i="1" u="sng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Hauteur du laser rotatif </a:t>
            </a:r>
            <a:r>
              <a:rPr lang="fr-FR" sz="2400" i="1" u="sng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inconnue</a:t>
            </a:r>
            <a:endParaRPr lang="fr-FR" sz="4000" i="1" u="sng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827584" y="1700808"/>
            <a:ext cx="7787208" cy="4824536"/>
          </a:xfrm>
        </p:spPr>
        <p:txBody>
          <a:bodyPr/>
          <a:lstStyle/>
          <a:p>
            <a:pPr algn="just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laser rotatif est placé n’importe comment sur le chantier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endParaRPr lang="fr-F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Votre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godet est sur une hauteur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connue</a:t>
            </a:r>
          </a:p>
          <a:p>
            <a:pPr algn="just"/>
            <a:endParaRPr lang="fr-FR" sz="2400" i="1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fr-FR" i="1" dirty="0" smtClean="0">
                <a:sym typeface="Wingdings" panose="05000000000000000000" pitchFamily="2" charset="2"/>
              </a:rPr>
              <a:t></a:t>
            </a:r>
            <a:r>
              <a:rPr lang="fr-FR" i="1" dirty="0" smtClean="0"/>
              <a:t> </a:t>
            </a:r>
            <a:r>
              <a:rPr lang="fr-FR" i="1" dirty="0"/>
              <a:t>Dans ce cas vous souhaitez lié votre système iDig au plan laser mais vous ne connaissez pas la hauteur de votre laser rotatif.</a:t>
            </a:r>
          </a:p>
          <a:p>
            <a:endParaRPr lang="fr-FR" i="1" noProof="0" dirty="0" smtClean="0"/>
          </a:p>
        </p:txBody>
      </p:sp>
    </p:spTree>
    <p:extLst>
      <p:ext uri="{BB962C8B-B14F-4D97-AF65-F5344CB8AC3E}">
        <p14:creationId xmlns:p14="http://schemas.microsoft.com/office/powerpoint/2010/main" val="93656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re 1"/>
          <p:cNvSpPr txBox="1">
            <a:spLocks/>
          </p:cNvSpPr>
          <p:nvPr/>
        </p:nvSpPr>
        <p:spPr bwMode="auto">
          <a:xfrm>
            <a:off x="539552" y="332656"/>
            <a:ext cx="8229600" cy="946944"/>
          </a:xfrm>
          <a:prstGeom prst="rect">
            <a:avLst/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23000"/>
                      </a14:imgEffect>
                      <a14:imgEffect>
                        <a14:colorTemperature colorTemp="88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prst="relaxedInse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sz="24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sz="32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Méthode 1</a:t>
            </a:r>
            <a:r>
              <a:rPr lang="fr-FR" sz="24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fr-FR" sz="3200" i="1" u="sng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Vue du chantier</a:t>
            </a:r>
            <a:endParaRPr lang="fr-FR" sz="4000" i="1" u="sng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3" name="Picture 6" descr="C:\Users\DS\Desktop\iDig\Application Manual\main_boom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1025024">
            <a:off x="4226308" y="1612124"/>
            <a:ext cx="2499448" cy="1246975"/>
          </a:xfrm>
          <a:prstGeom prst="rect">
            <a:avLst/>
          </a:prstGeom>
          <a:noFill/>
        </p:spPr>
      </p:pic>
      <p:pic>
        <p:nvPicPr>
          <p:cNvPr id="34" name="Picture 5" descr="C:\Users\DS\Desktop\iDig\Application Manual\machine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53487" y="2034852"/>
            <a:ext cx="2766985" cy="1682180"/>
          </a:xfrm>
          <a:prstGeom prst="rect">
            <a:avLst/>
          </a:prstGeom>
          <a:noFill/>
        </p:spPr>
      </p:pic>
      <p:sp>
        <p:nvSpPr>
          <p:cNvPr id="35" name="Rechteck 20"/>
          <p:cNvSpPr/>
          <p:nvPr/>
        </p:nvSpPr>
        <p:spPr>
          <a:xfrm>
            <a:off x="467544" y="3717032"/>
            <a:ext cx="8280920" cy="1296144"/>
          </a:xfrm>
          <a:prstGeom prst="rect">
            <a:avLst/>
          </a:prstGeom>
          <a:solidFill>
            <a:schemeClr val="bg2">
              <a:lumMod val="75000"/>
            </a:schemeClr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36" name="Grafik 22" descr="Bild1.pn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195735" y="3677237"/>
            <a:ext cx="1368151" cy="1191923"/>
          </a:xfrm>
          <a:prstGeom prst="rect">
            <a:avLst/>
          </a:prstGeom>
        </p:spPr>
      </p:pic>
      <p:cxnSp>
        <p:nvCxnSpPr>
          <p:cNvPr id="37" name="Gerade Verbindung mit Pfeil 25"/>
          <p:cNvCxnSpPr/>
          <p:nvPr/>
        </p:nvCxnSpPr>
        <p:spPr>
          <a:xfrm>
            <a:off x="2627784" y="2420888"/>
            <a:ext cx="0" cy="2448272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0"/>
          <p:cNvSpPr txBox="1">
            <a:spLocks noChangeArrowheads="1"/>
          </p:cNvSpPr>
          <p:nvPr/>
        </p:nvSpPr>
        <p:spPr bwMode="auto">
          <a:xfrm>
            <a:off x="2627783" y="3420809"/>
            <a:ext cx="3600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  <a:latin typeface="Calibri" pitchFamily="34" charset="0"/>
              </a:rPr>
              <a:t>?</a:t>
            </a:r>
            <a:endParaRPr lang="en-US" sz="20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39" name="Grafik 30" descr="tall_tripod.pn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1480785" y="2492896"/>
            <a:ext cx="570935" cy="1224137"/>
          </a:xfrm>
          <a:prstGeom prst="rect">
            <a:avLst/>
          </a:prstGeom>
        </p:spPr>
      </p:pic>
      <p:pic>
        <p:nvPicPr>
          <p:cNvPr id="40" name="Grafik 29" descr="laser_unit.pn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1697707" y="2292838"/>
            <a:ext cx="137989" cy="200058"/>
          </a:xfrm>
          <a:prstGeom prst="rect">
            <a:avLst/>
          </a:prstGeom>
        </p:spPr>
      </p:pic>
      <p:pic>
        <p:nvPicPr>
          <p:cNvPr id="41" name="Picture 4" descr="C:\Users\DS\Desktop\iDig\Application Manual\dipper.pn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 rot="21182493">
            <a:off x="3896457" y="1515078"/>
            <a:ext cx="619365" cy="1961627"/>
          </a:xfrm>
          <a:prstGeom prst="rect">
            <a:avLst/>
          </a:prstGeom>
          <a:noFill/>
        </p:spPr>
      </p:pic>
      <p:cxnSp>
        <p:nvCxnSpPr>
          <p:cNvPr id="42" name="Gerade Verbindung 32"/>
          <p:cNvCxnSpPr/>
          <p:nvPr/>
        </p:nvCxnSpPr>
        <p:spPr>
          <a:xfrm>
            <a:off x="107504" y="2420888"/>
            <a:ext cx="8784976" cy="0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556671" y="5229200"/>
            <a:ext cx="81917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Dans cette exemple, vous souhaitez creuser d’un mètre à partir de votre point de référence.</a:t>
            </a:r>
          </a:p>
        </p:txBody>
      </p:sp>
      <p:pic>
        <p:nvPicPr>
          <p:cNvPr id="44" name="Grafik 22" descr="Bild1.pn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563888" y="3717032"/>
            <a:ext cx="1368151" cy="495739"/>
          </a:xfrm>
          <a:prstGeom prst="rect">
            <a:avLst/>
          </a:prstGeom>
        </p:spPr>
      </p:pic>
      <p:pic>
        <p:nvPicPr>
          <p:cNvPr id="45" name="Picture 3" descr="C:\Users\DS\Desktop\iDig\Application Manual\bucket.pn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 rot="19261901">
            <a:off x="3891757" y="3301902"/>
            <a:ext cx="652349" cy="1044491"/>
          </a:xfrm>
          <a:prstGeom prst="rect">
            <a:avLst/>
          </a:prstGeom>
          <a:noFill/>
        </p:spPr>
      </p:pic>
      <p:cxnSp>
        <p:nvCxnSpPr>
          <p:cNvPr id="46" name="Gerade Verbindung mit Pfeil 16"/>
          <p:cNvCxnSpPr/>
          <p:nvPr/>
        </p:nvCxnSpPr>
        <p:spPr>
          <a:xfrm>
            <a:off x="3419872" y="4212771"/>
            <a:ext cx="0" cy="656389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24"/>
          <p:cNvCxnSpPr>
            <a:cxnSpLocks noChangeAspect="1"/>
          </p:cNvCxnSpPr>
          <p:nvPr/>
        </p:nvCxnSpPr>
        <p:spPr>
          <a:xfrm>
            <a:off x="3250824" y="4212771"/>
            <a:ext cx="62612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feld 30"/>
          <p:cNvSpPr txBox="1">
            <a:spLocks noChangeArrowheads="1"/>
          </p:cNvSpPr>
          <p:nvPr/>
        </p:nvSpPr>
        <p:spPr bwMode="auto">
          <a:xfrm>
            <a:off x="3023826" y="4365104"/>
            <a:ext cx="5400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600" b="1" dirty="0" smtClean="0">
                <a:solidFill>
                  <a:prstClr val="black"/>
                </a:solidFill>
                <a:latin typeface="Calibri" pitchFamily="34" charset="0"/>
              </a:rPr>
              <a:t>1m</a:t>
            </a:r>
            <a:endParaRPr lang="en-US" sz="1600" b="1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98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 txBox="1">
            <a:spLocks/>
          </p:cNvSpPr>
          <p:nvPr/>
        </p:nvSpPr>
        <p:spPr bwMode="auto">
          <a:xfrm>
            <a:off x="539552" y="332656"/>
            <a:ext cx="8229600" cy="946944"/>
          </a:xfrm>
          <a:prstGeom prst="rect">
            <a:avLst/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23000"/>
                      </a14:imgEffect>
                      <a14:imgEffect>
                        <a14:colorTemperature colorTemp="88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prst="relaxedInse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sz="24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sz="32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Méthode 1</a:t>
            </a:r>
            <a:r>
              <a:rPr lang="fr-FR" sz="24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fr-FR" sz="3200" i="1" u="sng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Ecran de contrôle</a:t>
            </a:r>
            <a:endParaRPr lang="fr-FR" sz="4000" i="1" u="sng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79" y="1484784"/>
            <a:ext cx="3669256" cy="2206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Gerade Verbindung mit Pfeil 45"/>
          <p:cNvCxnSpPr/>
          <p:nvPr/>
        </p:nvCxnSpPr>
        <p:spPr>
          <a:xfrm flipV="1">
            <a:off x="1786189" y="3683932"/>
            <a:ext cx="1" cy="1803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880" y="2192426"/>
            <a:ext cx="3702864" cy="222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Gerade Verbindung mit Pfeil 45"/>
          <p:cNvCxnSpPr/>
          <p:nvPr/>
        </p:nvCxnSpPr>
        <p:spPr>
          <a:xfrm flipV="1">
            <a:off x="6948264" y="4414145"/>
            <a:ext cx="1" cy="33343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 rot="20762531">
            <a:off x="3925689" y="1436342"/>
            <a:ext cx="1232452" cy="1512168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0" name="Textfeld 30"/>
          <p:cNvSpPr txBox="1">
            <a:spLocks noChangeArrowheads="1"/>
          </p:cNvSpPr>
          <p:nvPr/>
        </p:nvSpPr>
        <p:spPr bwMode="auto">
          <a:xfrm>
            <a:off x="501898" y="3796498"/>
            <a:ext cx="411479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La fonction laser est disponible mais pas encore initialisée. </a:t>
            </a:r>
          </a:p>
          <a:p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Wingdings" panose="05000000000000000000" pitchFamily="2" charset="2"/>
              </a:rPr>
              <a:t> </a:t>
            </a:r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Cliquez sur ce bouton!</a:t>
            </a:r>
          </a:p>
        </p:txBody>
      </p:sp>
      <p:sp>
        <p:nvSpPr>
          <p:cNvPr id="21" name="Textfeld 30"/>
          <p:cNvSpPr txBox="1">
            <a:spLocks noChangeArrowheads="1"/>
          </p:cNvSpPr>
          <p:nvPr/>
        </p:nvSpPr>
        <p:spPr bwMode="auto">
          <a:xfrm>
            <a:off x="5391823" y="4651330"/>
            <a:ext cx="32126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Cliquez sur “Hauteur godet”</a:t>
            </a:r>
            <a:endParaRPr lang="fr-FR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22" name="Picture 2" descr="F:\Projets\TomTom\Sources\TomTom\DigDig\Frontend\Ubexi\html\images\custom\disable_laser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547" y="6171651"/>
            <a:ext cx="545209" cy="54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F:\Projets\TomTom\Sources\TomTom\DigDig\Frontend\Ubexi\html\images\custom\fct_laser_first_catch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823" y="6202799"/>
            <a:ext cx="482716" cy="482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Flèche droite 23"/>
          <p:cNvSpPr/>
          <p:nvPr/>
        </p:nvSpPr>
        <p:spPr>
          <a:xfrm>
            <a:off x="3721254" y="6437218"/>
            <a:ext cx="415285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5" name="Flèche droite 24"/>
          <p:cNvSpPr/>
          <p:nvPr/>
        </p:nvSpPr>
        <p:spPr>
          <a:xfrm>
            <a:off x="4881386" y="6444255"/>
            <a:ext cx="415285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35165" y="5023764"/>
            <a:ext cx="7951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prstClr val="black"/>
                </a:solidFill>
                <a:latin typeface="Calibri" pitchFamily="34" charset="0"/>
              </a:rPr>
              <a:t>Note:</a:t>
            </a:r>
          </a:p>
          <a:p>
            <a:r>
              <a:rPr lang="fr-FR" dirty="0">
                <a:solidFill>
                  <a:prstClr val="black"/>
                </a:solidFill>
                <a:latin typeface="Calibri" pitchFamily="34" charset="0"/>
              </a:rPr>
              <a:t>- Si </a:t>
            </a:r>
            <a:r>
              <a:rPr lang="fr-FR" dirty="0" smtClean="0">
                <a:solidFill>
                  <a:prstClr val="black"/>
                </a:solidFill>
                <a:latin typeface="Calibri" pitchFamily="34" charset="0"/>
              </a:rPr>
              <a:t>aucun bouton laser est visible</a:t>
            </a:r>
            <a:r>
              <a:rPr lang="fr-FR" dirty="0">
                <a:solidFill>
                  <a:prstClr val="black"/>
                </a:solidFill>
                <a:latin typeface="Calibri" pitchFamily="34" charset="0"/>
              </a:rPr>
              <a:t>, alors vous devez étalonner votre récepteur laser. </a:t>
            </a:r>
          </a:p>
          <a:p>
            <a:r>
              <a:rPr lang="fr-FR" dirty="0">
                <a:solidFill>
                  <a:prstClr val="black"/>
                </a:solidFill>
                <a:latin typeface="Calibri" pitchFamily="34" charset="0"/>
              </a:rPr>
              <a:t>- Si plusieurs boutons laser sont visibles sauf </a:t>
            </a:r>
            <a:r>
              <a:rPr lang="fr-FR" dirty="0" smtClean="0">
                <a:solidFill>
                  <a:prstClr val="black"/>
                </a:solidFill>
                <a:latin typeface="Calibri" pitchFamily="34" charset="0"/>
              </a:rPr>
              <a:t>celui au cadenas, </a:t>
            </a:r>
            <a:r>
              <a:rPr lang="fr-FR" dirty="0">
                <a:solidFill>
                  <a:prstClr val="black"/>
                </a:solidFill>
                <a:latin typeface="Calibri" pitchFamily="34" charset="0"/>
              </a:rPr>
              <a:t>cela signifie que le système est déjà lié à une référence laser. Désactivez et réactivez pour initialiser une nouvelle référence laser: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751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 txBox="1">
            <a:spLocks/>
          </p:cNvSpPr>
          <p:nvPr/>
        </p:nvSpPr>
        <p:spPr bwMode="auto">
          <a:xfrm>
            <a:off x="539552" y="332656"/>
            <a:ext cx="8229600" cy="946944"/>
          </a:xfrm>
          <a:prstGeom prst="rect">
            <a:avLst/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23000"/>
                      </a14:imgEffect>
                      <a14:imgEffect>
                        <a14:colorTemperature colorTemp="88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prst="relaxedInse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sz="24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sz="32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Méthode 1</a:t>
            </a:r>
            <a:r>
              <a:rPr lang="fr-FR" sz="24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fr-FR" sz="3200" i="1" u="sng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Ecran de contrôle</a:t>
            </a:r>
            <a:endParaRPr lang="fr-FR" sz="4000" i="1" u="sng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7801" y="1470344"/>
            <a:ext cx="3656639" cy="2193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Ellipse 26"/>
          <p:cNvSpPr/>
          <p:nvPr/>
        </p:nvSpPr>
        <p:spPr>
          <a:xfrm>
            <a:off x="539552" y="1467595"/>
            <a:ext cx="694314" cy="4492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8" name="Textfeld 30"/>
          <p:cNvSpPr txBox="1">
            <a:spLocks noChangeArrowheads="1"/>
          </p:cNvSpPr>
          <p:nvPr/>
        </p:nvSpPr>
        <p:spPr bwMode="auto">
          <a:xfrm>
            <a:off x="594198" y="3924668"/>
            <a:ext cx="406015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PREMIEREMENT, placez votre godet sur votre référence de hauteur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20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PUIS entrez la hauteur à creuser depuis cette hauteur de godet (dans cette exemple, 1 mètre) et validez.</a:t>
            </a:r>
          </a:p>
        </p:txBody>
      </p:sp>
      <p:sp>
        <p:nvSpPr>
          <p:cNvPr id="29" name="Textfeld 30"/>
          <p:cNvSpPr txBox="1">
            <a:spLocks noChangeArrowheads="1"/>
          </p:cNvSpPr>
          <p:nvPr/>
        </p:nvSpPr>
        <p:spPr bwMode="auto">
          <a:xfrm>
            <a:off x="4740033" y="4797152"/>
            <a:ext cx="41108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Maintenant attrapez votre rayon laser et cliquez sur « Suivant ».</a:t>
            </a:r>
            <a:endParaRPr lang="fr-FR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cxnSp>
        <p:nvCxnSpPr>
          <p:cNvPr id="30" name="Gerade Verbindung mit Pfeil 45"/>
          <p:cNvCxnSpPr/>
          <p:nvPr/>
        </p:nvCxnSpPr>
        <p:spPr>
          <a:xfrm flipV="1">
            <a:off x="3761510" y="3664327"/>
            <a:ext cx="0" cy="3312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45"/>
          <p:cNvCxnSpPr/>
          <p:nvPr/>
        </p:nvCxnSpPr>
        <p:spPr>
          <a:xfrm flipV="1">
            <a:off x="6554567" y="4259851"/>
            <a:ext cx="144017" cy="6425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c 31"/>
          <p:cNvSpPr/>
          <p:nvPr/>
        </p:nvSpPr>
        <p:spPr>
          <a:xfrm rot="20762531">
            <a:off x="3925689" y="1436342"/>
            <a:ext cx="1232452" cy="1512168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black"/>
              </a:solidFill>
            </a:endParaRP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033" y="2005713"/>
            <a:ext cx="3773086" cy="2266685"/>
          </a:xfrm>
          <a:prstGeom prst="rect">
            <a:avLst/>
          </a:prstGeom>
        </p:spPr>
      </p:pic>
      <p:sp>
        <p:nvSpPr>
          <p:cNvPr id="34" name="ZoneTexte 33"/>
          <p:cNvSpPr txBox="1"/>
          <p:nvPr/>
        </p:nvSpPr>
        <p:spPr>
          <a:xfrm>
            <a:off x="4740033" y="5610290"/>
            <a:ext cx="3746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prstClr val="black"/>
                </a:solidFill>
                <a:latin typeface="Calibri" pitchFamily="34" charset="0"/>
              </a:rPr>
              <a:t>Note</a:t>
            </a:r>
            <a:r>
              <a:rPr lang="fr-FR" dirty="0" smtClean="0">
                <a:solidFill>
                  <a:prstClr val="black"/>
                </a:solidFill>
                <a:latin typeface="Calibri" pitchFamily="34" charset="0"/>
              </a:rPr>
              <a:t>: Si l’option « Autocatch » est activée vous n’avez pas besoin de cliquer sur suivant.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873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 txBox="1">
            <a:spLocks/>
          </p:cNvSpPr>
          <p:nvPr/>
        </p:nvSpPr>
        <p:spPr bwMode="auto">
          <a:xfrm>
            <a:off x="539552" y="332656"/>
            <a:ext cx="8229600" cy="946944"/>
          </a:xfrm>
          <a:prstGeom prst="rect">
            <a:avLst/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23000"/>
                      </a14:imgEffect>
                      <a14:imgEffect>
                        <a14:colorTemperature colorTemp="88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prst="relaxedInse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sz="24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sz="32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Méthode 1</a:t>
            </a:r>
            <a:r>
              <a:rPr lang="fr-FR" sz="24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fr-FR" sz="3200" i="1" u="sng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Ecran de contrôle</a:t>
            </a:r>
            <a:endParaRPr lang="fr-FR" sz="4000" i="1" u="sng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886" y="1988840"/>
            <a:ext cx="4083860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feld 30"/>
          <p:cNvSpPr txBox="1">
            <a:spLocks noChangeArrowheads="1"/>
          </p:cNvSpPr>
          <p:nvPr/>
        </p:nvSpPr>
        <p:spPr bwMode="auto">
          <a:xfrm>
            <a:off x="224042" y="1447222"/>
            <a:ext cx="404279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 système iDig est maintenant lié à votre référence laser.</a:t>
            </a:r>
          </a:p>
          <a:p>
            <a:pPr algn="just"/>
            <a:endParaRPr lang="fr-FR" sz="24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just"/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Dans cette exemple, vous pouvez voir la hauteur de 1 mètre que vous avez saisi. Le système indique la hauteur calculée de votre plan laser:  1,56 mètres.</a:t>
            </a:r>
          </a:p>
        </p:txBody>
      </p:sp>
      <p:cxnSp>
        <p:nvCxnSpPr>
          <p:cNvPr id="14" name="Gerade Verbindung mit Pfeil 45"/>
          <p:cNvCxnSpPr/>
          <p:nvPr/>
        </p:nvCxnSpPr>
        <p:spPr>
          <a:xfrm flipV="1">
            <a:off x="3269170" y="4221088"/>
            <a:ext cx="1806886" cy="6343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45"/>
          <p:cNvCxnSpPr/>
          <p:nvPr/>
        </p:nvCxnSpPr>
        <p:spPr>
          <a:xfrm flipV="1">
            <a:off x="4525301" y="4365104"/>
            <a:ext cx="1126819" cy="688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45"/>
          <p:cNvCxnSpPr/>
          <p:nvPr/>
        </p:nvCxnSpPr>
        <p:spPr>
          <a:xfrm flipV="1">
            <a:off x="5880798" y="4385256"/>
            <a:ext cx="188010" cy="7036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30"/>
          <p:cNvSpPr txBox="1">
            <a:spLocks noChangeArrowheads="1"/>
          </p:cNvSpPr>
          <p:nvPr/>
        </p:nvSpPr>
        <p:spPr bwMode="auto">
          <a:xfrm>
            <a:off x="1792638" y="4529595"/>
            <a:ext cx="1618810" cy="1169551"/>
          </a:xfrm>
          <a:prstGeom prst="rect">
            <a:avLst/>
          </a:prstGeom>
          <a:solidFill>
            <a:srgbClr val="FF2121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1400" i="1" dirty="0" smtClean="0">
                <a:solidFill>
                  <a:schemeClr val="bg1"/>
                </a:solidFill>
                <a:latin typeface="Calibri" pitchFamily="34" charset="0"/>
              </a:rPr>
              <a:t>Attrapez à nouveau votre rayon laser chaque fois que vous déplacer vos chenilles.</a:t>
            </a:r>
            <a:endParaRPr lang="fr-FR" sz="1400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8" name="Textfeld 30"/>
          <p:cNvSpPr txBox="1">
            <a:spLocks noChangeArrowheads="1"/>
          </p:cNvSpPr>
          <p:nvPr/>
        </p:nvSpPr>
        <p:spPr bwMode="auto">
          <a:xfrm>
            <a:off x="3729725" y="4937334"/>
            <a:ext cx="1080120" cy="738664"/>
          </a:xfrm>
          <a:prstGeom prst="rect">
            <a:avLst/>
          </a:prstGeom>
          <a:solidFill>
            <a:srgbClr val="FF2121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>
              <a:defRPr sz="1200" i="1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r>
              <a:rPr lang="fr-FR" sz="1400" dirty="0"/>
              <a:t>Désactivez la fonction laser</a:t>
            </a:r>
          </a:p>
        </p:txBody>
      </p:sp>
      <p:sp>
        <p:nvSpPr>
          <p:cNvPr id="19" name="Textfeld 30"/>
          <p:cNvSpPr txBox="1">
            <a:spLocks noChangeArrowheads="1"/>
          </p:cNvSpPr>
          <p:nvPr/>
        </p:nvSpPr>
        <p:spPr bwMode="auto">
          <a:xfrm>
            <a:off x="5106594" y="4916580"/>
            <a:ext cx="1584176" cy="707886"/>
          </a:xfrm>
          <a:prstGeom prst="rect">
            <a:avLst/>
          </a:prstGeom>
          <a:solidFill>
            <a:srgbClr val="FF2121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>
              <a:defRPr sz="1200" i="1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r>
              <a:rPr lang="fr-FR" sz="2000" u="sng" dirty="0"/>
              <a:t>Modifiez la hauteur laser</a:t>
            </a:r>
          </a:p>
        </p:txBody>
      </p:sp>
      <p:cxnSp>
        <p:nvCxnSpPr>
          <p:cNvPr id="20" name="Gerade Verbindung mit Pfeil 45"/>
          <p:cNvCxnSpPr/>
          <p:nvPr/>
        </p:nvCxnSpPr>
        <p:spPr>
          <a:xfrm flipH="1" flipV="1">
            <a:off x="7385833" y="4415387"/>
            <a:ext cx="152236" cy="2938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30"/>
          <p:cNvSpPr txBox="1">
            <a:spLocks noChangeArrowheads="1"/>
          </p:cNvSpPr>
          <p:nvPr/>
        </p:nvSpPr>
        <p:spPr bwMode="auto">
          <a:xfrm>
            <a:off x="6284472" y="6133791"/>
            <a:ext cx="2175959" cy="523220"/>
          </a:xfrm>
          <a:prstGeom prst="rect">
            <a:avLst/>
          </a:prstGeom>
          <a:solidFill>
            <a:srgbClr val="FF2121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>
              <a:defRPr sz="1200" i="1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r>
              <a:rPr lang="fr-FR" sz="1400" dirty="0"/>
              <a:t>Déplacez votre référence (plus ou moins profonde)</a:t>
            </a:r>
          </a:p>
        </p:txBody>
      </p:sp>
      <p:cxnSp>
        <p:nvCxnSpPr>
          <p:cNvPr id="22" name="Gerade Verbindung mit Pfeil 45"/>
          <p:cNvCxnSpPr/>
          <p:nvPr/>
        </p:nvCxnSpPr>
        <p:spPr>
          <a:xfrm flipV="1">
            <a:off x="6948264" y="4437113"/>
            <a:ext cx="86300" cy="16966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30"/>
          <p:cNvSpPr txBox="1">
            <a:spLocks noChangeArrowheads="1"/>
          </p:cNvSpPr>
          <p:nvPr/>
        </p:nvSpPr>
        <p:spPr bwMode="auto">
          <a:xfrm>
            <a:off x="7184697" y="4707146"/>
            <a:ext cx="1656101" cy="1323439"/>
          </a:xfrm>
          <a:prstGeom prst="rect">
            <a:avLst/>
          </a:prstGeom>
          <a:solidFill>
            <a:srgbClr val="FF2121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>
              <a:defRPr sz="1200" i="1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r>
              <a:rPr lang="fr-FR" sz="2000" u="sng" dirty="0"/>
              <a:t>Modifiez la hauteur actuelle de votre godet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07503" y="5825436"/>
            <a:ext cx="5867299" cy="9703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45" name="Picture 2" descr="C:\Users\DEV\AppData\Local\Microsoft\Windows\Temporary Internet Files\Content.IE5\3Z1CFCQO\Warning_icon.svg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882482"/>
            <a:ext cx="803582" cy="712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918310" y="5872471"/>
            <a:ext cx="49803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prstClr val="black"/>
                </a:solidFill>
                <a:latin typeface="Calibri" pitchFamily="34" charset="0"/>
              </a:rPr>
              <a:t>Attention</a:t>
            </a:r>
            <a:r>
              <a:rPr lang="fr-FR" dirty="0">
                <a:solidFill>
                  <a:prstClr val="black"/>
                </a:solidFill>
                <a:latin typeface="Calibri" pitchFamily="34" charset="0"/>
              </a:rPr>
              <a:t>, si vous déplacez votre laser </a:t>
            </a:r>
            <a:r>
              <a:rPr lang="fr-FR" dirty="0" smtClean="0">
                <a:solidFill>
                  <a:prstClr val="black"/>
                </a:solidFill>
                <a:latin typeface="Calibri" pitchFamily="34" charset="0"/>
              </a:rPr>
              <a:t>rotatif</a:t>
            </a:r>
            <a:r>
              <a:rPr lang="fr-FR" dirty="0">
                <a:solidFill>
                  <a:prstClr val="black"/>
                </a:solidFill>
                <a:latin typeface="Calibri" pitchFamily="34" charset="0"/>
              </a:rPr>
              <a:t>,  vous </a:t>
            </a:r>
            <a:r>
              <a:rPr lang="fr-FR" u="sng" dirty="0">
                <a:solidFill>
                  <a:prstClr val="black"/>
                </a:solidFill>
                <a:latin typeface="Calibri" pitchFamily="34" charset="0"/>
              </a:rPr>
              <a:t>devez</a:t>
            </a:r>
            <a:r>
              <a:rPr lang="fr-FR" dirty="0">
                <a:solidFill>
                  <a:prstClr val="black"/>
                </a:solidFill>
                <a:latin typeface="Calibri" pitchFamily="34" charset="0"/>
              </a:rPr>
              <a:t> recommencer cette </a:t>
            </a:r>
            <a:r>
              <a:rPr lang="fr-FR" dirty="0" smtClean="0">
                <a:solidFill>
                  <a:prstClr val="black"/>
                </a:solidFill>
                <a:latin typeface="Calibri" pitchFamily="34" charset="0"/>
              </a:rPr>
              <a:t>procédure </a:t>
            </a:r>
            <a:r>
              <a:rPr lang="fr-FR" dirty="0">
                <a:solidFill>
                  <a:prstClr val="black"/>
                </a:solidFill>
                <a:latin typeface="Calibri" pitchFamily="34" charset="0"/>
              </a:rPr>
              <a:t>(désactivez le mode laser et réactivez le).</a:t>
            </a:r>
          </a:p>
        </p:txBody>
      </p:sp>
    </p:spTree>
    <p:extLst>
      <p:ext uri="{BB962C8B-B14F-4D97-AF65-F5344CB8AC3E}">
        <p14:creationId xmlns:p14="http://schemas.microsoft.com/office/powerpoint/2010/main" val="27834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"/>
          <p:cNvSpPr txBox="1">
            <a:spLocks/>
          </p:cNvSpPr>
          <p:nvPr/>
        </p:nvSpPr>
        <p:spPr bwMode="auto">
          <a:xfrm>
            <a:off x="539552" y="332656"/>
            <a:ext cx="8229600" cy="946944"/>
          </a:xfrm>
          <a:prstGeom prst="rect">
            <a:avLst/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23000"/>
                      </a14:imgEffect>
                      <a14:imgEffect>
                        <a14:colorTemperature colorTemp="88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prst="relaxedInse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sz="24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sz="32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Méthode 2</a:t>
            </a:r>
            <a:r>
              <a:rPr lang="fr-FR" sz="24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fr-FR" sz="2400" i="1" u="sng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Hauteur du laser rotatif </a:t>
            </a:r>
            <a:r>
              <a:rPr lang="fr-FR" sz="2400" i="1" u="sng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connue</a:t>
            </a:r>
            <a:endParaRPr lang="fr-FR" sz="4000" i="1" u="sng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760748" y="1412776"/>
            <a:ext cx="7787208" cy="5184576"/>
          </a:xfrm>
        </p:spPr>
        <p:txBody>
          <a:bodyPr/>
          <a:lstStyle/>
          <a:p>
            <a:pPr algn="just"/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Vous avez 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installé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avec soin votre laser rotatif sur votre chantier. Par exemple en utilisant le piquet du géomètre.</a:t>
            </a:r>
          </a:p>
          <a:p>
            <a:pPr algn="just"/>
            <a:endParaRPr lang="fr-F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Votre machine est placée n’importe où sur le chantier (vous n’avez pas de repère à portée de godet), et vous souhaitez 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lier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votre système iDig à votre référence laser.</a:t>
            </a:r>
          </a:p>
          <a:p>
            <a:pPr algn="just"/>
            <a:endParaRPr lang="fr-FR" sz="2000" i="1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fr-FR" sz="2800" i="1" dirty="0" smtClean="0">
                <a:sym typeface="Wingdings" panose="05000000000000000000" pitchFamily="2" charset="2"/>
              </a:rPr>
              <a:t></a:t>
            </a:r>
            <a:r>
              <a:rPr lang="fr-FR" sz="2800" i="1" dirty="0" smtClean="0"/>
              <a:t> </a:t>
            </a:r>
            <a:r>
              <a:rPr lang="fr-FR" sz="2800" i="1" dirty="0"/>
              <a:t>Dans ce cas vous souhaitez </a:t>
            </a:r>
            <a:r>
              <a:rPr lang="fr-FR" sz="2800" i="1" dirty="0" smtClean="0"/>
              <a:t>lier </a:t>
            </a:r>
            <a:r>
              <a:rPr lang="fr-FR" sz="2800" i="1" dirty="0"/>
              <a:t>votre système iDig au plan laser mais vous ne connaissez pas la hauteur de votre laser rotatif.</a:t>
            </a:r>
          </a:p>
          <a:p>
            <a:endParaRPr lang="fr-FR" sz="2800" i="1" noProof="0" dirty="0" smtClean="0"/>
          </a:p>
        </p:txBody>
      </p:sp>
    </p:spTree>
    <p:extLst>
      <p:ext uri="{BB962C8B-B14F-4D97-AF65-F5344CB8AC3E}">
        <p14:creationId xmlns:p14="http://schemas.microsoft.com/office/powerpoint/2010/main" val="200712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1626</TotalTime>
  <Words>738</Words>
  <Application>Microsoft Office PowerPoint</Application>
  <PresentationFormat>Affichage à l'écran (4:3)</PresentationFormat>
  <Paragraphs>93</Paragraphs>
  <Slides>13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Larissa-Design</vt:lpstr>
      <vt:lpstr>Récepteur Laser Mise en œuvre</vt:lpstr>
      <vt:lpstr> But du document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Manual</dc:title>
  <dc:creator>Dirk Seidlitz;Thomas Corvé</dc:creator>
  <cp:lastModifiedBy>DEV</cp:lastModifiedBy>
  <cp:revision>591</cp:revision>
  <dcterms:created xsi:type="dcterms:W3CDTF">2011-06-20T10:46:06Z</dcterms:created>
  <dcterms:modified xsi:type="dcterms:W3CDTF">2016-06-29T08:30:29Z</dcterms:modified>
</cp:coreProperties>
</file>